
<file path=[Content_Types].xml><?xml version="1.0" encoding="utf-8"?>
<Types xmlns="http://schemas.openxmlformats.org/package/2006/content-types">
  <Default Extension="jpg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Esta presentación sustenta la distribución territorial de los principales recursos naturales del Perú. El mapa distingue recursos renovables, no renovables y zonas donde ambos se combinan. La tercera diapositiva analiza las condiciones que permiten transformar los recursos en desarrollo sostenible.</a:t>
            </a:r>
          </a:p>
          <a:p>
            <a:endParaRPr/>
          </a:p>
          <a:p>
            <a:r>
              <a:t>Fuente general: Universidad Científica del Sur, sesiones 1, 2 y 3 del curso (2026).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El mapa presenta una distribución didáctica y no exhaustiva. En la costa y el mar destacan la pesca, la agricultura y los hidrocarburos del norte. Los Andes concentran cobre, oro, plata, zinc, hierro y estaño, además de agua, cultivos nativos y camélidos. La Amazonía reúne bosques, agua dulce, biodiversidad y recursos genéticos. También contiene petróleo y zonas de minería aurífera. La localización demuestra que el aprovechamiento de un recurso puede afectar otro, sobre todo cuando compiten por agua, suelo o hábitat.</a:t>
            </a:r>
          </a:p>
          <a:p>
            <a:endParaRPr/>
          </a:p>
          <a:p>
            <a:r>
              <a:t>Fuentes:</a:t>
            </a:r>
          </a:p>
          <a:p>
            <a:r>
              <a:t>INGEMMET, GEOCATMIN: https://geocatmin.ingemmet.gob.pe/geocatmin/</a:t>
            </a:r>
          </a:p>
          <a:p>
            <a:r>
              <a:t>Ministerio de Energía y Minas, Mapas mineros: https://www.gob.pe/institucion/minem/colecciones/72651-mapas-mineros</a:t>
            </a:r>
          </a:p>
          <a:p>
            <a:r>
              <a:t>Universidad Científica del Sur. Sesión 2 (2026).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Un recurso natural no produce desarrollo por sí solo. Primero, su localización condiciona el acceso y las poblaciones involucradas. Luego, el aprovechamiento puede generar empleo, ingresos fiscales o alimentos. Sin control, aparecen riesgos sobre el agua, los suelos y la biodiversidad. La gobernanza integra zonificación, evaluación ambiental, fiscalización, consulta y transparencia. En los recursos renovables, el uso no debe superar la capacidad de regeneración. En los no renovables, el país debe convertir la renta temporal en beneficios duraderos.</a:t>
            </a:r>
          </a:p>
          <a:p>
            <a:endParaRPr/>
          </a:p>
          <a:p>
            <a:r>
              <a:t>Fuentes:</a:t>
            </a:r>
          </a:p>
          <a:p>
            <a:r>
              <a:t>Ley 26821, Ley Orgánica para el aprovechamiento sostenible de los recursos naturales: https://www.minam.gob.pe/wp-content/uploads/2017/04/Ley-N%C2%B0-26821.pdf</a:t>
            </a:r>
          </a:p>
          <a:p>
            <a:r>
              <a:t>Universidad Científica del Sur. Sesión 2 (2026).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A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F28E9EB5-C3D6-400F-93F1-DEDF7AE99BB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A41F2D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FB232C7-36B7-443D-8C18-989F7636B4C3}"/>
              </a:ext>
            </a:extLst>
          </p:cNvPr>
          <p:cNvSpPr>
            <a:spLocks noGrp="1"/>
          </p:cNvSpPr>
          <p:nvPr/>
        </p:nvSpPr>
        <p:spPr>
          <a:xfrm>
            <a:off x="685800" y="1466850"/>
            <a:ext cx="7130845" cy="1714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 fontScale="92500" lnSpcReduction="10000"/>
          </a:bodyPr>
          <a:lstStyle/>
          <a:p>
            <a:pPr algn="l">
              <a:lnSpc>
                <a:spcPct val="93000"/>
              </a:lnSpc>
              <a:buNone/>
              <a:defRPr sz="4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65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Actividad 2</a:t>
            </a:r>
          </a:p>
          <a:p>
            <a:pPr algn="l">
              <a:lnSpc>
                <a:spcPct val="93000"/>
              </a:lnSpc>
              <a:buNone/>
              <a:defRPr sz="4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65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Recursos</a:t>
            </a:r>
            <a:r>
              <a:rPr sz="465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naturales del Perú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516D2A7-0C31-448D-9F31-C81EAB634226}"/>
              </a:ext>
            </a:extLst>
          </p:cNvPr>
          <p:cNvSpPr>
            <a:spLocks noGrp="1"/>
          </p:cNvSpPr>
          <p:nvPr/>
        </p:nvSpPr>
        <p:spPr>
          <a:xfrm>
            <a:off x="685800" y="3371676"/>
            <a:ext cx="7239000" cy="914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950" b="0">
                <a:solidFill>
                  <a:srgbClr val="D4E2E6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Mapa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temático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y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análisis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del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aprovechamiento</a:t>
            </a:r>
            <a:r>
              <a:rPr sz="1950" b="0" dirty="0">
                <a:solidFill>
                  <a:srgbClr val="D4E2E6"/>
                </a:solidFill>
                <a:latin typeface="Arial"/>
                <a:ea typeface="Arial"/>
                <a:cs typeface="Arial"/>
              </a:rPr>
              <a:t> </a:t>
            </a:r>
            <a:r>
              <a:rPr sz="1950" b="0" dirty="0" err="1">
                <a:solidFill>
                  <a:srgbClr val="D4E2E6"/>
                </a:solidFill>
                <a:latin typeface="Arial"/>
                <a:ea typeface="Arial"/>
                <a:cs typeface="Arial"/>
              </a:rPr>
              <a:t>sostenible</a:t>
            </a:r>
            <a:endParaRPr sz="1950" b="0" dirty="0">
              <a:solidFill>
                <a:srgbClr val="D4E2E6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249C944-8DC1-4FCD-9F3A-EA7F842CD9A5}"/>
              </a:ext>
            </a:extLst>
          </p:cNvPr>
          <p:cNvSpPr>
            <a:spLocks noGrp="1"/>
          </p:cNvSpPr>
          <p:nvPr/>
        </p:nvSpPr>
        <p:spPr>
          <a:xfrm>
            <a:off x="8572500" y="3929831"/>
            <a:ext cx="304800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500" b="0">
                <a:solidFill>
                  <a:srgbClr val="E6D0D2"/>
                </a:solidFill>
                <a:latin typeface="Arial"/>
                <a:ea typeface="Arial"/>
                <a:cs typeface="Arial"/>
              </a:defRPr>
            </a:pPr>
            <a:r>
              <a:rPr sz="1500" b="0" dirty="0">
                <a:solidFill>
                  <a:srgbClr val="E6D0D2"/>
                </a:solidFill>
                <a:latin typeface="Arial"/>
                <a:ea typeface="Arial"/>
                <a:cs typeface="Arial"/>
              </a:rPr>
              <a:t>Costa, Andes y </a:t>
            </a:r>
            <a:r>
              <a:rPr sz="1500" b="0" dirty="0" err="1">
                <a:solidFill>
                  <a:srgbClr val="E6D0D2"/>
                </a:solidFill>
                <a:latin typeface="Arial"/>
                <a:ea typeface="Arial"/>
                <a:cs typeface="Arial"/>
              </a:rPr>
              <a:t>Amazonía</a:t>
            </a:r>
            <a:endParaRPr sz="1500" b="0" dirty="0">
              <a:solidFill>
                <a:srgbClr val="E6D0D2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2" name="Imagen 11" descr="logo-universidad-cientifica-del-sur-peru-w.png | ➤ Lidera ...">
            <a:extLst>
              <a:ext uri="{FF2B5EF4-FFF2-40B4-BE49-F238E27FC236}">
                <a16:creationId xmlns:a16="http://schemas.microsoft.com/office/drawing/2014/main" id="{16635CED-C243-1477-FF1E-751159E341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209" b="21742"/>
          <a:stretch>
            <a:fillRect/>
          </a:stretch>
        </p:blipFill>
        <p:spPr>
          <a:xfrm>
            <a:off x="9537623" y="274406"/>
            <a:ext cx="2266950" cy="632288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EE84427E-A80E-583A-A2D9-A9A8345DDA12}"/>
              </a:ext>
            </a:extLst>
          </p:cNvPr>
          <p:cNvSpPr>
            <a:spLocks noGrp="1"/>
          </p:cNvSpPr>
          <p:nvPr/>
        </p:nvSpPr>
        <p:spPr>
          <a:xfrm>
            <a:off x="723900" y="5182174"/>
            <a:ext cx="4762500" cy="1167788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350" b="0">
                <a:solidFill>
                  <a:srgbClr val="B9CDD4"/>
                </a:solidFill>
                <a:latin typeface="Arial"/>
                <a:ea typeface="Arial"/>
                <a:cs typeface="Arial"/>
              </a:defRPr>
            </a:pP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Aricara </a:t>
            </a:r>
            <a:r>
              <a:rPr lang="es-ES" sz="1350" b="0" dirty="0" err="1">
                <a:solidFill>
                  <a:srgbClr val="B9CDD4"/>
                </a:solidFill>
                <a:latin typeface="Arial"/>
                <a:ea typeface="Arial"/>
                <a:cs typeface="Arial"/>
              </a:rPr>
              <a:t>Macuyama</a:t>
            </a: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, Raúl Andrés</a:t>
            </a:r>
          </a:p>
          <a:p>
            <a:pPr algn="l">
              <a:buNone/>
              <a:defRPr sz="1350" b="0">
                <a:solidFill>
                  <a:srgbClr val="B9CDD4"/>
                </a:solidFill>
                <a:latin typeface="Arial"/>
                <a:ea typeface="Arial"/>
                <a:cs typeface="Arial"/>
              </a:defRPr>
            </a:pPr>
            <a:r>
              <a:rPr lang="es-ES" sz="1350" b="0">
                <a:solidFill>
                  <a:srgbClr val="B9CDD4"/>
                </a:solidFill>
                <a:latin typeface="Arial"/>
                <a:ea typeface="Arial"/>
                <a:cs typeface="Arial"/>
              </a:rPr>
              <a:t>Montes </a:t>
            </a: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Granados, Ruth Fiorella</a:t>
            </a:r>
          </a:p>
          <a:p>
            <a:pPr algn="l">
              <a:buNone/>
              <a:defRPr sz="1350" b="0">
                <a:solidFill>
                  <a:srgbClr val="B9CDD4"/>
                </a:solidFill>
                <a:latin typeface="Arial"/>
                <a:ea typeface="Arial"/>
                <a:cs typeface="Arial"/>
              </a:defRPr>
            </a:pP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Rivera Carbajal, Brenda Milagros</a:t>
            </a:r>
          </a:p>
          <a:p>
            <a:pPr algn="l">
              <a:buNone/>
              <a:defRPr sz="1350" b="0">
                <a:solidFill>
                  <a:srgbClr val="B9CDD4"/>
                </a:solidFill>
                <a:latin typeface="Arial"/>
                <a:ea typeface="Arial"/>
                <a:cs typeface="Arial"/>
              </a:defRPr>
            </a:pPr>
            <a:r>
              <a:rPr lang="es-ES"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Velasquez Ruiz, Alejandra Alicia</a:t>
            </a:r>
            <a:r>
              <a:rPr sz="1350" b="0" dirty="0">
                <a:solidFill>
                  <a:srgbClr val="B9CDD4"/>
                </a:solidFill>
                <a:latin typeface="Arial"/>
                <a:ea typeface="Arial"/>
                <a:cs typeface="Arial"/>
              </a:rPr>
              <a:t> ______________________________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CA74175A-79DF-A115-F41F-E8A181A0CB69}"/>
              </a:ext>
            </a:extLst>
          </p:cNvPr>
          <p:cNvSpPr>
            <a:spLocks noGrp="1"/>
          </p:cNvSpPr>
          <p:nvPr/>
        </p:nvSpPr>
        <p:spPr>
          <a:xfrm>
            <a:off x="723900" y="4787975"/>
            <a:ext cx="6858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5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lang="es-ES" sz="150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Integrantes:</a:t>
            </a:r>
            <a:endParaRPr sz="1500" b="1" dirty="0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A48D7115-403C-2F42-F256-432043B2F9F7}"/>
              </a:ext>
            </a:extLst>
          </p:cNvPr>
          <p:cNvSpPr>
            <a:spLocks noGrp="1"/>
          </p:cNvSpPr>
          <p:nvPr/>
        </p:nvSpPr>
        <p:spPr>
          <a:xfrm>
            <a:off x="685800" y="4393777"/>
            <a:ext cx="6858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5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0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Análisis</a:t>
            </a:r>
            <a:r>
              <a:rPr sz="150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de la </a:t>
            </a:r>
            <a:r>
              <a:rPr sz="1500" b="1" dirty="0" err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Realidad</a:t>
            </a:r>
            <a:r>
              <a:rPr sz="1500" b="1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 Nacional y Ambiental  |  2026</a:t>
            </a:r>
          </a:p>
        </p:txBody>
      </p:sp>
      <p:sp>
        <p:nvSpPr>
          <p:cNvPr id="22" name="Conector recto 21">
            <a:extLst>
              <a:ext uri="{FF2B5EF4-FFF2-40B4-BE49-F238E27FC236}">
                <a16:creationId xmlns:a16="http://schemas.microsoft.com/office/drawing/2014/main" id="{C451897E-1DA0-8989-2C74-A95D27ADD346}"/>
              </a:ext>
            </a:extLst>
          </p:cNvPr>
          <p:cNvSpPr>
            <a:spLocks noGrp="1"/>
          </p:cNvSpPr>
          <p:nvPr/>
        </p:nvSpPr>
        <p:spPr>
          <a:xfrm>
            <a:off x="723900" y="4051797"/>
            <a:ext cx="7239000" cy="0"/>
          </a:xfrm>
          <a:prstGeom prst="line">
            <a:avLst/>
          </a:prstGeom>
          <a:noFill/>
          <a:ln w="19050">
            <a:solidFill>
              <a:srgbClr val="426477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D6564A92-F005-A3E9-6FFD-97BB5A79217A}"/>
              </a:ext>
            </a:extLst>
          </p:cNvPr>
          <p:cNvSpPr>
            <a:spLocks noGrp="1"/>
          </p:cNvSpPr>
          <p:nvPr/>
        </p:nvSpPr>
        <p:spPr>
          <a:xfrm>
            <a:off x="8667750" y="2407071"/>
            <a:ext cx="2857500" cy="1123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7350" b="1">
                <a:solidFill>
                  <a:srgbClr val="A73842"/>
                </a:solidFill>
                <a:latin typeface="Arial"/>
                <a:ea typeface="Arial"/>
                <a:cs typeface="Arial"/>
              </a:defRPr>
            </a:pPr>
            <a:r>
              <a:rPr sz="7350" b="1" dirty="0">
                <a:solidFill>
                  <a:srgbClr val="A73842"/>
                </a:solidFill>
                <a:latin typeface="Arial"/>
                <a:ea typeface="Arial"/>
                <a:cs typeface="Arial"/>
              </a:rPr>
              <a:t>PERÚ</a:t>
            </a:r>
          </a:p>
        </p:txBody>
      </p:sp>
    </p:spTree>
    <p:extLst>
      <p:ext uri="{BB962C8B-B14F-4D97-AF65-F5344CB8AC3E}">
        <p14:creationId xmlns:p14="http://schemas.microsoft.com/office/powerpoint/2010/main" val="1641502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33CA9BAE-FF81-46D7-BDA4-22C7B2CE913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2E6A4F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B3A1B60-C959-4499-9CEC-210487337FF0}"/>
              </a:ext>
            </a:extLst>
          </p:cNvPr>
          <p:cNvSpPr>
            <a:spLocks noGrp="1"/>
          </p:cNvSpPr>
          <p:nvPr/>
        </p:nvSpPr>
        <p:spPr>
          <a:xfrm>
            <a:off x="514350" y="361950"/>
            <a:ext cx="105727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33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Mapa de los principales recursos naturales</a:t>
            </a:r>
          </a:p>
        </p:txBody>
      </p:sp>
      <p:sp>
        <p:nvSpPr>
          <p:cNvPr id="3" name="Conector recto 2">
            <a:extLst>
              <a:ext uri="{FF2B5EF4-FFF2-40B4-BE49-F238E27FC236}">
                <a16:creationId xmlns:a16="http://schemas.microsoft.com/office/drawing/2014/main" id="{428FE591-47CD-46EC-9D9F-EA7ADBE50818}"/>
              </a:ext>
            </a:extLst>
          </p:cNvPr>
          <p:cNvSpPr>
            <a:spLocks noGrp="1"/>
          </p:cNvSpPr>
          <p:nvPr/>
        </p:nvSpPr>
        <p:spPr>
          <a:xfrm>
            <a:off x="514350" y="1028700"/>
            <a:ext cx="11144250" cy="0"/>
          </a:xfrm>
          <a:prstGeom prst="line">
            <a:avLst/>
          </a:prstGeom>
          <a:noFill/>
          <a:ln w="9525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3532A10-A0B7-4978-8CF8-38F237931730}"/>
              </a:ext>
            </a:extLst>
          </p:cNvPr>
          <p:cNvSpPr>
            <a:spLocks noGrp="1"/>
          </p:cNvSpPr>
          <p:nvPr/>
        </p:nvSpPr>
        <p:spPr>
          <a:xfrm>
            <a:off x="11144250" y="419100"/>
            <a:ext cx="5905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r">
              <a:buNone/>
              <a:defRPr sz="1125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2/3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CD11017-103B-4F8D-9F81-B1509E276BB3}"/>
              </a:ext>
            </a:extLst>
          </p:cNvPr>
          <p:cNvSpPr>
            <a:spLocks noGrp="1"/>
          </p:cNvSpPr>
          <p:nvPr/>
        </p:nvSpPr>
        <p:spPr>
          <a:xfrm>
            <a:off x="5905500" y="1476375"/>
            <a:ext cx="504825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2325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Tres patrones territoriales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1B92937-246C-4D8D-A857-D7849D53BD4E}"/>
              </a:ext>
            </a:extLst>
          </p:cNvPr>
          <p:cNvSpPr>
            <a:spLocks noGrp="1"/>
          </p:cNvSpPr>
          <p:nvPr/>
        </p:nvSpPr>
        <p:spPr>
          <a:xfrm>
            <a:off x="5905500" y="2247900"/>
            <a:ext cx="1905000" cy="247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275" b="1">
                <a:solidFill>
                  <a:srgbClr val="235B7B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235B7B"/>
                </a:solidFill>
                <a:latin typeface="Arial"/>
                <a:ea typeface="Arial"/>
                <a:cs typeface="Arial"/>
              </a:rPr>
              <a:t>COSTA Y MAR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BC64A8D-1E5E-4610-80D7-D0656FC01C38}"/>
              </a:ext>
            </a:extLst>
          </p:cNvPr>
          <p:cNvSpPr>
            <a:spLocks noGrp="1"/>
          </p:cNvSpPr>
          <p:nvPr/>
        </p:nvSpPr>
        <p:spPr>
          <a:xfrm>
            <a:off x="5905500" y="2571750"/>
            <a:ext cx="4953000" cy="781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 fontScale="99034"/>
          </a:bodyPr>
          <a:lstStyle/>
          <a:p>
            <a:pPr algn="l">
              <a:buNone/>
              <a:defRPr sz="17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Pesca, agricultura e hidrocarburos. La sostenibilidad depende de cuotas, vedas y control de contaminación.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2AE10EC-9700-465D-929F-79DA0017DC79}"/>
              </a:ext>
            </a:extLst>
          </p:cNvPr>
          <p:cNvSpPr>
            <a:spLocks noGrp="1"/>
          </p:cNvSpPr>
          <p:nvPr/>
        </p:nvSpPr>
        <p:spPr>
          <a:xfrm>
            <a:off x="5905500" y="3648075"/>
            <a:ext cx="1905000" cy="247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275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ANDES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33F8DC4-06F7-4AE1-997C-923CD27237F6}"/>
              </a:ext>
            </a:extLst>
          </p:cNvPr>
          <p:cNvSpPr>
            <a:spLocks noGrp="1"/>
          </p:cNvSpPr>
          <p:nvPr/>
        </p:nvSpPr>
        <p:spPr>
          <a:xfrm>
            <a:off x="5905500" y="3971925"/>
            <a:ext cx="4953000" cy="857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7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Minerales, agua, camélidos y cultivos nativos. Las cabeceras de cuenca conectan actividad productiva y seguridad hídrica.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6560E85-148C-4C3B-B9C4-19F14BF1BB77}"/>
              </a:ext>
            </a:extLst>
          </p:cNvPr>
          <p:cNvSpPr>
            <a:spLocks noGrp="1"/>
          </p:cNvSpPr>
          <p:nvPr/>
        </p:nvSpPr>
        <p:spPr>
          <a:xfrm>
            <a:off x="5905500" y="5191125"/>
            <a:ext cx="1905000" cy="2476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275" b="1">
                <a:solidFill>
                  <a:srgbClr val="2E6A4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2E6A4F"/>
                </a:solidFill>
                <a:latin typeface="Arial"/>
                <a:ea typeface="Arial"/>
                <a:cs typeface="Arial"/>
              </a:rPr>
              <a:t>AMAZONÍA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D905E63-3974-4A1F-946E-5A27980FC8CB}"/>
              </a:ext>
            </a:extLst>
          </p:cNvPr>
          <p:cNvSpPr>
            <a:spLocks noGrp="1"/>
          </p:cNvSpPr>
          <p:nvPr/>
        </p:nvSpPr>
        <p:spPr>
          <a:xfrm>
            <a:off x="5905500" y="5514975"/>
            <a:ext cx="4953000" cy="838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172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Bosques, ríos y recursos genéticos conviven con petróleo y oro. La extracción ilegal eleva la deforestación y el conflicto.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92A51884-0DB9-916D-2DED-2F4774E9A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1158753"/>
            <a:ext cx="4372282" cy="559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473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ángulo 26">
            <a:extLst>
              <a:ext uri="{FF2B5EF4-FFF2-40B4-BE49-F238E27FC236}">
                <a16:creationId xmlns:a16="http://schemas.microsoft.com/office/drawing/2014/main" id="{EEBA615E-9EED-4CB0-BC3B-F7415CE2A1A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71450" cy="6858000"/>
          </a:xfrm>
          <a:prstGeom prst="rect">
            <a:avLst/>
          </a:prstGeom>
          <a:solidFill>
            <a:srgbClr val="235B7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2812890-4668-4B87-BC41-1F27B3DA9164}"/>
              </a:ext>
            </a:extLst>
          </p:cNvPr>
          <p:cNvSpPr>
            <a:spLocks noGrp="1"/>
          </p:cNvSpPr>
          <p:nvPr/>
        </p:nvSpPr>
        <p:spPr>
          <a:xfrm>
            <a:off x="514350" y="361950"/>
            <a:ext cx="1057275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l">
              <a:buNone/>
              <a:defRPr sz="3300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Del recurso al desarrollo sostenible</a:t>
            </a:r>
          </a:p>
        </p:txBody>
      </p:sp>
      <p:sp>
        <p:nvSpPr>
          <p:cNvPr id="3" name="Conector recto 2">
            <a:extLst>
              <a:ext uri="{FF2B5EF4-FFF2-40B4-BE49-F238E27FC236}">
                <a16:creationId xmlns:a16="http://schemas.microsoft.com/office/drawing/2014/main" id="{8950495E-866A-48DA-92A3-EFA389336B17}"/>
              </a:ext>
            </a:extLst>
          </p:cNvPr>
          <p:cNvSpPr>
            <a:spLocks noGrp="1"/>
          </p:cNvSpPr>
          <p:nvPr/>
        </p:nvSpPr>
        <p:spPr>
          <a:xfrm>
            <a:off x="514350" y="1028700"/>
            <a:ext cx="11144250" cy="0"/>
          </a:xfrm>
          <a:prstGeom prst="line">
            <a:avLst/>
          </a:prstGeom>
          <a:noFill/>
          <a:ln w="9525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D3D4636-1511-4BAA-9ED6-39B70ABA598E}"/>
              </a:ext>
            </a:extLst>
          </p:cNvPr>
          <p:cNvSpPr>
            <a:spLocks noGrp="1"/>
          </p:cNvSpPr>
          <p:nvPr/>
        </p:nvSpPr>
        <p:spPr>
          <a:xfrm>
            <a:off x="11144250" y="419100"/>
            <a:ext cx="590550" cy="266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r">
              <a:buNone/>
              <a:defRPr sz="1125" b="1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50626B"/>
                </a:solidFill>
                <a:latin typeface="Arial"/>
                <a:ea typeface="Arial"/>
                <a:cs typeface="Arial"/>
              </a:rPr>
              <a:t>3/3</a:t>
            </a:r>
          </a:p>
        </p:txBody>
      </p:sp>
      <p:sp>
        <p:nvSpPr>
          <p:cNvPr id="5" name="Conector recto 4">
            <a:extLst>
              <a:ext uri="{FF2B5EF4-FFF2-40B4-BE49-F238E27FC236}">
                <a16:creationId xmlns:a16="http://schemas.microsoft.com/office/drawing/2014/main" id="{0CEAAC3D-A16D-47FD-9080-EEB86EAAFE52}"/>
              </a:ext>
            </a:extLst>
          </p:cNvPr>
          <p:cNvSpPr>
            <a:spLocks noGrp="1"/>
          </p:cNvSpPr>
          <p:nvPr/>
        </p:nvSpPr>
        <p:spPr>
          <a:xfrm>
            <a:off x="1381125" y="2619375"/>
            <a:ext cx="8429625" cy="0"/>
          </a:xfrm>
          <a:prstGeom prst="line">
            <a:avLst/>
          </a:prstGeom>
          <a:noFill/>
          <a:ln w="38100">
            <a:solidFill>
              <a:srgbClr val="BBC7C5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3E5CA122-6923-431D-8502-F051AD981E11}"/>
              </a:ext>
            </a:extLst>
          </p:cNvPr>
          <p:cNvSpPr>
            <a:spLocks noGrp="1"/>
          </p:cNvSpPr>
          <p:nvPr/>
        </p:nvSpPr>
        <p:spPr>
          <a:xfrm>
            <a:off x="1019175" y="2209800"/>
            <a:ext cx="819150" cy="819150"/>
          </a:xfrm>
          <a:prstGeom prst="ellipse">
            <a:avLst/>
          </a:prstGeom>
          <a:solidFill>
            <a:srgbClr val="235B7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979B84D-ED97-4C08-AD4F-772F8406D0C3}"/>
              </a:ext>
            </a:extLst>
          </p:cNvPr>
          <p:cNvSpPr>
            <a:spLocks noGrp="1"/>
          </p:cNvSpPr>
          <p:nvPr/>
        </p:nvSpPr>
        <p:spPr>
          <a:xfrm>
            <a:off x="1066800" y="2400300"/>
            <a:ext cx="72390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85F1FE1-AD4D-429A-9BA7-A55D7BFFB28E}"/>
              </a:ext>
            </a:extLst>
          </p:cNvPr>
          <p:cNvSpPr>
            <a:spLocks noGrp="1"/>
          </p:cNvSpPr>
          <p:nvPr/>
        </p:nvSpPr>
        <p:spPr>
          <a:xfrm>
            <a:off x="857250" y="1428750"/>
            <a:ext cx="219075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2025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Localización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3C1893C-5411-426C-A365-D3990012392E}"/>
              </a:ext>
            </a:extLst>
          </p:cNvPr>
          <p:cNvSpPr>
            <a:spLocks noGrp="1"/>
          </p:cNvSpPr>
          <p:nvPr/>
        </p:nvSpPr>
        <p:spPr>
          <a:xfrm>
            <a:off x="714375" y="3267075"/>
            <a:ext cx="2476500" cy="1476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5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El territorio determina disponibilidad, acceso y población vinculada.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6F7DA685-AB7E-489A-872E-533B921C2294}"/>
              </a:ext>
            </a:extLst>
          </p:cNvPr>
          <p:cNvSpPr>
            <a:spLocks noGrp="1"/>
          </p:cNvSpPr>
          <p:nvPr/>
        </p:nvSpPr>
        <p:spPr>
          <a:xfrm>
            <a:off x="3829050" y="2209800"/>
            <a:ext cx="819150" cy="819150"/>
          </a:xfrm>
          <a:prstGeom prst="ellipse">
            <a:avLst/>
          </a:prstGeom>
          <a:solidFill>
            <a:srgbClr val="235B7B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5702FFC-19A2-4179-8DBE-EB02AA96E901}"/>
              </a:ext>
            </a:extLst>
          </p:cNvPr>
          <p:cNvSpPr>
            <a:spLocks noGrp="1"/>
          </p:cNvSpPr>
          <p:nvPr/>
        </p:nvSpPr>
        <p:spPr>
          <a:xfrm>
            <a:off x="3876675" y="2400300"/>
            <a:ext cx="72390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2E677E6-45F6-47E9-8BC3-BA7CB7BBAD52}"/>
              </a:ext>
            </a:extLst>
          </p:cNvPr>
          <p:cNvSpPr>
            <a:spLocks noGrp="1"/>
          </p:cNvSpPr>
          <p:nvPr/>
        </p:nvSpPr>
        <p:spPr>
          <a:xfrm>
            <a:off x="3667125" y="1428750"/>
            <a:ext cx="219075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2025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Aprovechamiento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8F6E7E0-B772-45E5-9DA1-3CDB407B443F}"/>
              </a:ext>
            </a:extLst>
          </p:cNvPr>
          <p:cNvSpPr>
            <a:spLocks noGrp="1"/>
          </p:cNvSpPr>
          <p:nvPr/>
        </p:nvSpPr>
        <p:spPr>
          <a:xfrm>
            <a:off x="3524250" y="3267075"/>
            <a:ext cx="2476500" cy="1476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5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La inversión genera empleo, energía, alimentos o exportaciones.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A2931A40-F900-4234-B50E-57EDECEE4827}"/>
              </a:ext>
            </a:extLst>
          </p:cNvPr>
          <p:cNvSpPr>
            <a:spLocks noGrp="1"/>
          </p:cNvSpPr>
          <p:nvPr/>
        </p:nvSpPr>
        <p:spPr>
          <a:xfrm>
            <a:off x="6638925" y="2209800"/>
            <a:ext cx="819150" cy="819150"/>
          </a:xfrm>
          <a:prstGeom prst="ellipse">
            <a:avLst/>
          </a:prstGeom>
          <a:solidFill>
            <a:srgbClr val="A41F2D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91DCBB7F-F761-4E0C-BAAB-07DB2025BAC5}"/>
              </a:ext>
            </a:extLst>
          </p:cNvPr>
          <p:cNvSpPr>
            <a:spLocks noGrp="1"/>
          </p:cNvSpPr>
          <p:nvPr/>
        </p:nvSpPr>
        <p:spPr>
          <a:xfrm>
            <a:off x="6686550" y="2400300"/>
            <a:ext cx="72390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BFB8BE9-1DDA-45F5-AA9E-37CED0F8E9A3}"/>
              </a:ext>
            </a:extLst>
          </p:cNvPr>
          <p:cNvSpPr>
            <a:spLocks noGrp="1"/>
          </p:cNvSpPr>
          <p:nvPr/>
        </p:nvSpPr>
        <p:spPr>
          <a:xfrm>
            <a:off x="6477000" y="1428750"/>
            <a:ext cx="219075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2025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Riesgo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D927DD2-C3F3-4DE7-B6DB-E68075212D17}"/>
              </a:ext>
            </a:extLst>
          </p:cNvPr>
          <p:cNvSpPr>
            <a:spLocks noGrp="1"/>
          </p:cNvSpPr>
          <p:nvPr/>
        </p:nvSpPr>
        <p:spPr>
          <a:xfrm>
            <a:off x="6334125" y="3267075"/>
            <a:ext cx="2476500" cy="1476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5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La presión sobre agua, suelos y hábitats puede superar la capacidad de recuperación.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551BDA7-9D21-4B00-8B39-5F4BAA6C6DBB}"/>
              </a:ext>
            </a:extLst>
          </p:cNvPr>
          <p:cNvSpPr>
            <a:spLocks noGrp="1"/>
          </p:cNvSpPr>
          <p:nvPr/>
        </p:nvSpPr>
        <p:spPr>
          <a:xfrm>
            <a:off x="9448800" y="2209800"/>
            <a:ext cx="819150" cy="819150"/>
          </a:xfrm>
          <a:prstGeom prst="ellipse">
            <a:avLst/>
          </a:prstGeom>
          <a:solidFill>
            <a:srgbClr val="2E6A4F"/>
          </a:solidFill>
          <a:ln w="0">
            <a:noFill/>
          </a:ln>
        </p:spPr>
        <p:txBody>
          <a:bodyPr/>
          <a:lstStyle/>
          <a:p>
            <a:endParaRPr lang="es-PE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341041FB-E376-4A22-BBA4-2956086141B1}"/>
              </a:ext>
            </a:extLst>
          </p:cNvPr>
          <p:cNvSpPr>
            <a:spLocks noGrp="1"/>
          </p:cNvSpPr>
          <p:nvPr/>
        </p:nvSpPr>
        <p:spPr>
          <a:xfrm>
            <a:off x="9496425" y="2400300"/>
            <a:ext cx="72390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21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279AF50B-CBFF-4944-85F1-7228AD77715E}"/>
              </a:ext>
            </a:extLst>
          </p:cNvPr>
          <p:cNvSpPr>
            <a:spLocks noGrp="1"/>
          </p:cNvSpPr>
          <p:nvPr/>
        </p:nvSpPr>
        <p:spPr>
          <a:xfrm>
            <a:off x="9286875" y="1428750"/>
            <a:ext cx="2190750" cy="457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2025" b="1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7242B"/>
                </a:solidFill>
                <a:latin typeface="Arial"/>
                <a:ea typeface="Arial"/>
                <a:cs typeface="Arial"/>
              </a:rPr>
              <a:t>Gobernanza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46838BC2-FF6F-4B81-AE1D-D8B216258241}"/>
              </a:ext>
            </a:extLst>
          </p:cNvPr>
          <p:cNvSpPr>
            <a:spLocks noGrp="1"/>
          </p:cNvSpPr>
          <p:nvPr/>
        </p:nvSpPr>
        <p:spPr>
          <a:xfrm>
            <a:off x="9144000" y="3267075"/>
            <a:ext cx="2476500" cy="1476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575" b="0">
                <a:solidFill>
                  <a:srgbClr val="50626B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50626B"/>
                </a:solidFill>
                <a:latin typeface="Arial"/>
                <a:ea typeface="Arial"/>
                <a:cs typeface="Arial"/>
              </a:rPr>
              <a:t>El ordenamiento, la fiscalización y la participación reducen daños y distribuyen beneficios.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77BB94A3-3811-4A8B-8B66-4C233BE495EA}"/>
              </a:ext>
            </a:extLst>
          </p:cNvPr>
          <p:cNvSpPr>
            <a:spLocks noGrp="1"/>
          </p:cNvSpPr>
          <p:nvPr/>
        </p:nvSpPr>
        <p:spPr>
          <a:xfrm>
            <a:off x="1095375" y="5286375"/>
            <a:ext cx="238125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350" b="1">
                <a:solidFill>
                  <a:srgbClr val="2E6A4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E6A4F"/>
                </a:solidFill>
                <a:latin typeface="Arial"/>
                <a:ea typeface="Arial"/>
                <a:cs typeface="Arial"/>
              </a:rPr>
              <a:t>Recursos renovables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5888AF41-63B2-4279-BD36-D9FE3C0E0B99}"/>
              </a:ext>
            </a:extLst>
          </p:cNvPr>
          <p:cNvSpPr>
            <a:spLocks noGrp="1"/>
          </p:cNvSpPr>
          <p:nvPr/>
        </p:nvSpPr>
        <p:spPr>
          <a:xfrm>
            <a:off x="876300" y="5619750"/>
            <a:ext cx="2857500" cy="609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575" b="0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7242B"/>
                </a:solidFill>
                <a:latin typeface="Arial"/>
                <a:ea typeface="Arial"/>
                <a:cs typeface="Arial"/>
              </a:rPr>
              <a:t>La extracción debe respetar la capacidad de regeneración.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9905132F-8568-431F-B162-9074F5AD458E}"/>
              </a:ext>
            </a:extLst>
          </p:cNvPr>
          <p:cNvSpPr>
            <a:spLocks noGrp="1"/>
          </p:cNvSpPr>
          <p:nvPr/>
        </p:nvSpPr>
        <p:spPr>
          <a:xfrm>
            <a:off x="8239125" y="5286375"/>
            <a:ext cx="276225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/>
          </a:bodyPr>
          <a:lstStyle/>
          <a:p>
            <a:pPr algn="ctr">
              <a:buNone/>
              <a:defRPr sz="1350" b="1">
                <a:solidFill>
                  <a:srgbClr val="B9792B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B9792B"/>
                </a:solidFill>
                <a:latin typeface="Arial"/>
                <a:ea typeface="Arial"/>
                <a:cs typeface="Arial"/>
              </a:rPr>
              <a:t>Recursos no renovables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D1DB203A-694F-45C2-B2D0-CEE1C8586679}"/>
              </a:ext>
            </a:extLst>
          </p:cNvPr>
          <p:cNvSpPr>
            <a:spLocks noGrp="1"/>
          </p:cNvSpPr>
          <p:nvPr/>
        </p:nvSpPr>
        <p:spPr>
          <a:xfrm>
            <a:off x="8048625" y="5619750"/>
            <a:ext cx="3143250" cy="666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rmAutofit fontScale="92593"/>
          </a:bodyPr>
          <a:lstStyle/>
          <a:p>
            <a:pPr algn="ctr">
              <a:buNone/>
              <a:defRPr sz="1575" b="0">
                <a:solidFill>
                  <a:srgbClr val="17242B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7242B"/>
                </a:solidFill>
                <a:latin typeface="Arial"/>
                <a:ea typeface="Arial"/>
                <a:cs typeface="Arial"/>
              </a:rPr>
              <a:t>La renta finita debe financiar reparación, conocimiento y alternativas económicas.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DF5060CA-A8DE-49AB-B262-106CAAB2B2F7}"/>
              </a:ext>
            </a:extLst>
          </p:cNvPr>
          <p:cNvSpPr>
            <a:spLocks noGrp="1"/>
          </p:cNvSpPr>
          <p:nvPr/>
        </p:nvSpPr>
        <p:spPr>
          <a:xfrm>
            <a:off x="4095750" y="5429250"/>
            <a:ext cx="4000500" cy="666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rmAutofit/>
          </a:bodyPr>
          <a:lstStyle/>
          <a:p>
            <a:pPr algn="ctr">
              <a:buNone/>
              <a:defRPr sz="1950" b="1">
                <a:solidFill>
                  <a:srgbClr val="7E142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7E1420"/>
                </a:solidFill>
                <a:latin typeface="Arial"/>
                <a:ea typeface="Arial"/>
                <a:cs typeface="Arial"/>
              </a:rPr>
              <a:t>El valor del recurso depende de cómo se gestiona el territorio.</a:t>
            </a:r>
          </a:p>
        </p:txBody>
      </p:sp>
    </p:spTree>
    <p:extLst>
      <p:ext uri="{BB962C8B-B14F-4D97-AF65-F5344CB8AC3E}">
        <p14:creationId xmlns:p14="http://schemas.microsoft.com/office/powerpoint/2010/main" val="1074513407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585</Words>
  <Application>Microsoft Office PowerPoint</Application>
  <DocSecurity>0</DocSecurity>
  <PresentationFormat>Panorámica</PresentationFormat>
  <Paragraphs>53</Paragraphs>
  <Slides>3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6" baseType="lpstr">
      <vt:lpstr>Arial</vt:lpstr>
      <vt:lpstr>Calibri</vt:lpstr>
      <vt:lpstr>ChatGPT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Alejandra Velasquez</cp:lastModifiedBy>
  <cp:revision>3</cp:revision>
  <dcterms:created xsi:type="dcterms:W3CDTF">2026-09-05T23:53:13Z</dcterms:created>
  <dcterms:modified xsi:type="dcterms:W3CDTF">2026-09-07T14:50:36Z</dcterms:modified>
</cp:coreProperties>
</file>